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sldIdLst>
    <p:sldId id="256" r:id="rId2"/>
    <p:sldId id="263" r:id="rId3"/>
    <p:sldId id="262" r:id="rId4"/>
    <p:sldId id="267" r:id="rId5"/>
    <p:sldId id="257" r:id="rId6"/>
    <p:sldId id="266" r:id="rId7"/>
    <p:sldId id="258" r:id="rId8"/>
    <p:sldId id="259" r:id="rId9"/>
    <p:sldId id="260" r:id="rId10"/>
    <p:sldId id="261"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4" autoAdjust="0"/>
    <p:restoredTop sz="94660"/>
  </p:normalViewPr>
  <p:slideViewPr>
    <p:cSldViewPr snapToGrid="0">
      <p:cViewPr varScale="1">
        <p:scale>
          <a:sx n="131" d="100"/>
          <a:sy n="131" d="100"/>
        </p:scale>
        <p:origin x="4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ectangle 15"/>
          <p:cNvSpPr/>
          <p:nvPr/>
        </p:nvSpPr>
        <p:spPr>
          <a:xfrm>
            <a:off x="1" y="0"/>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2">
                    <a:lumMod val="7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A76EB9D5-7E1A-4433-8B21-2237CC26FA2C}" type="datetimeFigureOut">
              <a:rPr lang="en-US" dirty="0"/>
              <a:t>2/28/22</a:t>
            </a:fld>
            <a:endParaRPr lang="en-US" dirty="0"/>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598A19-B9D6-4696-A74D-9FEF900C8B6A}" type="datetimeFigureOut">
              <a:rPr lang="en-US" dirty="0"/>
              <a:t>2/28/22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205100-39B0-4914-BBD6-34F267582565}" type="datetimeFigureOut">
              <a:rPr lang="en-US" dirty="0"/>
              <a:t>2/28/22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9EF837-FEDB-44F2-8FB5-4F56FC548A33}" type="datetimeFigureOut">
              <a:rPr lang="en-US" dirty="0"/>
              <a:t>2/28/22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6" name="Rectangle 15"/>
          <p:cNvSpPr/>
          <p:nvPr/>
        </p:nvSpPr>
        <p:spPr>
          <a:xfrm>
            <a:off x="11784" y="0"/>
            <a:ext cx="12192000" cy="68580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tx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4EC2AB55-62C0-407E-B706-C907B44B0BFC}" type="datetimeFigureOut">
              <a:rPr lang="en-US" dirty="0"/>
              <a:t>2/28/22</a:t>
            </a:fld>
            <a:endParaRPr lang="en-US" dirty="0"/>
          </a:p>
        </p:txBody>
      </p:sp>
      <p:sp>
        <p:nvSpPr>
          <p:cNvPr id="5" name="Footer Placeholder 4"/>
          <p:cNvSpPr>
            <a:spLocks noGrp="1"/>
          </p:cNvSpPr>
          <p:nvPr>
            <p:ph type="ftr" sz="quarter" idx="11"/>
          </p:nvPr>
        </p:nvSpPr>
        <p:spPr>
          <a:xfrm>
            <a:off x="1453896" y="521208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2080"/>
            <a:ext cx="2112264" cy="228600"/>
          </a:xfrm>
        </p:spPr>
        <p:txBody>
          <a:bodyPr/>
          <a:lstStyle/>
          <a:p>
            <a:fld id="{4FAB73BC-B049-4115-A692-8D63A059BFB8}" type="slidenum">
              <a:rPr lang="en-US" dirty="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FBB33F-FEF5-4E73-A5F9-307689FE77C6}" type="datetimeFigureOut">
              <a:rPr lang="en-US" dirty="0"/>
              <a:t>2/28/22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64B5FA4-F0B8-4D71-BC92-932E3A1502F8}" type="datetimeFigureOut">
              <a:rPr lang="en-US" dirty="0"/>
              <a:t>2/28/22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D89F80-C2CE-4D6A-80E4-D3515AD92BC6}" type="datetimeFigureOut">
              <a:rPr lang="en-US" dirty="0"/>
              <a:t>2/28/22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E4220E-EF40-477E-B84C-637FC7CE78DB}" type="datetimeFigureOut">
              <a:rPr lang="en-US" dirty="0"/>
              <a:t>2/28/22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FD0B8D63-E026-4E54-B301-C824E1BD14F3}" type="datetimeFigureOut">
              <a:rPr lang="en-US" dirty="0"/>
              <a:t>2/28/22</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6728" y="6227064"/>
            <a:ext cx="1463040" cy="256032"/>
          </a:xfrm>
        </p:spPr>
        <p:txBody>
          <a:bodyPr/>
          <a:lstStyle/>
          <a:p>
            <a:fld id="{4FAB73BC-B049-4115-A692-8D63A059BFB8}" type="slidenum">
              <a:rPr lang="en-US" dirty="0"/>
              <a:pPr/>
              <a:t>‹#›</a:t>
            </a:fld>
            <a:endParaRPr lang="en-US" dirty="0"/>
          </a:p>
        </p:txBody>
      </p:sp>
      <p:sp>
        <p:nvSpPr>
          <p:cNvPr id="12" name="Rectangle 11"/>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chemeClr val="tx1"/>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6">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6C423185-9573-406A-8068-0AB4F2335019}" type="datetimeFigureOut">
              <a:rPr lang="en-US" dirty="0"/>
              <a:t>2/28/22</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56032"/>
          </a:xfrm>
        </p:spPr>
        <p:txBody>
          <a:bodyPr/>
          <a:lstStyle/>
          <a:p>
            <a:fld id="{4FAB73BC-B049-4115-A692-8D63A059BFB8}" type="slidenum">
              <a:rPr lang="en-US" dirty="0"/>
              <a:pPr/>
              <a:t>‹#›</a:t>
            </a:fld>
            <a:endParaRPr lang="en-US" dirty="0"/>
          </a:p>
        </p:txBody>
      </p:sp>
      <p:sp>
        <p:nvSpPr>
          <p:cNvPr id="10" name="Rectangle 9"/>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4000"/>
            <a:lum/>
          </a:blip>
          <a:srcRect/>
          <a:stretch>
            <a:fillRect t="-10000" b="-10000"/>
          </a:stretch>
        </a:blip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6C5516DA-9D86-4E1E-A623-C11F9F74EB59}" type="datetimeFigureOut">
              <a:rPr lang="en-US" dirty="0"/>
              <a:t>2/28/22</a:t>
            </a:fld>
            <a:endParaRPr lang="en-US" dirty="0"/>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348535"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1562100" y="1336520"/>
            <a:ext cx="9068586" cy="2590800"/>
          </a:xfrm>
        </p:spPr>
        <p:txBody>
          <a:bodyPr/>
          <a:lstStyle/>
          <a:p>
            <a:r>
              <a:rPr lang="en-IN" dirty="0">
                <a:solidFill>
                  <a:srgbClr val="FF0000"/>
                </a:solidFill>
              </a:rPr>
              <a:t>PRINTED CIRCUIT BOARD ANALYSIS</a:t>
            </a:r>
          </a:p>
        </p:txBody>
      </p:sp>
      <p:sp>
        <p:nvSpPr>
          <p:cNvPr id="3" name="Subtitle 2"/>
          <p:cNvSpPr>
            <a:spLocks noGrp="1"/>
          </p:cNvSpPr>
          <p:nvPr>
            <p:ph type="subTitle" idx="1"/>
          </p:nvPr>
        </p:nvSpPr>
        <p:spPr/>
        <p:txBody>
          <a:bodyPr>
            <a:noAutofit/>
          </a:bodyPr>
          <a:lstStyle/>
          <a:p>
            <a:r>
              <a:rPr lang="en-IN" sz="2400" dirty="0">
                <a:solidFill>
                  <a:srgbClr val="FF0000"/>
                </a:solidFill>
              </a:rPr>
              <a:t>MOHAMMED AZHARUDEEN 1510110486</a:t>
            </a:r>
          </a:p>
          <a:p>
            <a:r>
              <a:rPr lang="en-IN" sz="2400" dirty="0">
                <a:solidFill>
                  <a:srgbClr val="FF0000"/>
                </a:solidFill>
              </a:rPr>
              <a:t>SRINIVASAN NANDAKUMAR 1510110403</a:t>
            </a:r>
          </a:p>
        </p:txBody>
      </p:sp>
    </p:spTree>
    <p:extLst>
      <p:ext uri="{BB962C8B-B14F-4D97-AF65-F5344CB8AC3E}">
        <p14:creationId xmlns:p14="http://schemas.microsoft.com/office/powerpoint/2010/main" val="29555771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406177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solidFill>
                  <a:srgbClr val="FF0000"/>
                </a:solidFill>
              </a:rPr>
              <a:t>CONCLUSION OF OUR ANALYSIS</a:t>
            </a:r>
          </a:p>
        </p:txBody>
      </p:sp>
      <p:sp>
        <p:nvSpPr>
          <p:cNvPr id="5" name="Content Placeholder 4"/>
          <p:cNvSpPr>
            <a:spLocks noGrp="1"/>
          </p:cNvSpPr>
          <p:nvPr>
            <p:ph idx="1"/>
          </p:nvPr>
        </p:nvSpPr>
        <p:spPr/>
        <p:txBody>
          <a:bodyPr>
            <a:normAutofit fontScale="92500"/>
          </a:bodyPr>
          <a:lstStyle/>
          <a:p>
            <a:r>
              <a:rPr lang="en-IN" sz="2400" dirty="0"/>
              <a:t>A structural system is the combination of structural elements and their materials. It is important for a structural engineer to be able to classify a structure by either its form or its function, by recognizing the various elements composing that structure. The structural elements guiding the systemic forces through the materials are not only such as a connecting rod, a truss, a beam, or a column, but also a cable, an arch, a cavity or channel, and even an angle, a surface structure, or a frame</a:t>
            </a:r>
          </a:p>
          <a:p>
            <a:r>
              <a:rPr lang="en-IN" sz="2400" dirty="0"/>
              <a:t>Under the premise of the equivalent cad model, quantitative analysis of the impact of a PCB thickness to its natural frequency is made in ANSYS. The results show that the natural frequency of the PCB increases with the increase of the thickness, and the higher order leads to the faster growth, which will provide a reference for the PCB designing. </a:t>
            </a:r>
          </a:p>
        </p:txBody>
      </p:sp>
    </p:spTree>
    <p:extLst>
      <p:ext uri="{BB962C8B-B14F-4D97-AF65-F5344CB8AC3E}">
        <p14:creationId xmlns:p14="http://schemas.microsoft.com/office/powerpoint/2010/main" val="604556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FF0000"/>
                </a:solidFill>
                <a:latin typeface="Algerian" panose="04020705040A02060702" pitchFamily="82" charset="0"/>
              </a:rPr>
              <a:t>WHAT IS PCB?</a:t>
            </a:r>
          </a:p>
        </p:txBody>
      </p:sp>
      <p:sp>
        <p:nvSpPr>
          <p:cNvPr id="3" name="Content Placeholder 2"/>
          <p:cNvSpPr>
            <a:spLocks noGrp="1"/>
          </p:cNvSpPr>
          <p:nvPr>
            <p:ph idx="1"/>
          </p:nvPr>
        </p:nvSpPr>
        <p:spPr/>
        <p:txBody>
          <a:bodyPr>
            <a:noAutofit/>
          </a:bodyPr>
          <a:lstStyle/>
          <a:p>
            <a:r>
              <a:rPr lang="en-IN" sz="2400" dirty="0"/>
              <a:t>A printed circuit board (PCB) mechanically supports and electrically connects electronic components or electrical components using conductive tracks, pads and other features etched from one or more sheet layers of copper laminated onto and/or between sheet layers of a non-conductive substrate. Components are generally soldered onto the PCB to both electrically connect and mechanically fasten them to it.</a:t>
            </a:r>
          </a:p>
          <a:p>
            <a:r>
              <a:rPr lang="en-IN" sz="2400" dirty="0"/>
              <a:t>A basic PCB consists of a flat sheet of insulating material and a layer of copper foil, laminated to the substrate. Chemical etching divides the copper into separate conducting lines called tracks or </a:t>
            </a:r>
            <a:r>
              <a:rPr lang="en-IN" sz="2400" i="1" dirty="0"/>
              <a:t>circuit traces</a:t>
            </a:r>
            <a:r>
              <a:rPr lang="en-IN" sz="2400" dirty="0"/>
              <a:t>, pads for connections, </a:t>
            </a:r>
            <a:r>
              <a:rPr lang="en-IN" sz="2400" dirty="0" err="1"/>
              <a:t>vias</a:t>
            </a:r>
            <a:r>
              <a:rPr lang="en-IN" sz="2400" dirty="0"/>
              <a:t> to pass connections between layers of copper, and features such as solid conductive areas for EM shielding or other purposes.</a:t>
            </a:r>
          </a:p>
        </p:txBody>
      </p:sp>
    </p:spTree>
    <p:extLst>
      <p:ext uri="{BB962C8B-B14F-4D97-AF65-F5344CB8AC3E}">
        <p14:creationId xmlns:p14="http://schemas.microsoft.com/office/powerpoint/2010/main" val="982033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a:xfrm>
            <a:off x="1095828" y="537028"/>
            <a:ext cx="10058400" cy="940137"/>
          </a:xfrm>
        </p:spPr>
        <p:txBody>
          <a:bodyPr>
            <a:normAutofit fontScale="90000"/>
          </a:bodyPr>
          <a:lstStyle/>
          <a:p>
            <a:r>
              <a:rPr lang="en-IN" dirty="0">
                <a:solidFill>
                  <a:srgbClr val="FF0000"/>
                </a:solidFill>
              </a:rPr>
              <a:t>3D MODEL USED IN OUR ANALYSIS</a:t>
            </a:r>
          </a:p>
        </p:txBody>
      </p:sp>
      <p:pic>
        <p:nvPicPr>
          <p:cNvPr id="7"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9248" y="5152571"/>
            <a:ext cx="9630050" cy="1556928"/>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248" y="1365735"/>
            <a:ext cx="6298866" cy="3542357"/>
          </a:xfrm>
          <a:prstGeom prst="rect">
            <a:avLst/>
          </a:prstGeom>
        </p:spPr>
      </p:pic>
    </p:spTree>
    <p:extLst>
      <p:ext uri="{BB962C8B-B14F-4D97-AF65-F5344CB8AC3E}">
        <p14:creationId xmlns:p14="http://schemas.microsoft.com/office/powerpoint/2010/main" val="1783966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FF0000"/>
                </a:solidFill>
              </a:rPr>
              <a:t>STATIC STRUCTURAL ANALYSIS</a:t>
            </a:r>
          </a:p>
        </p:txBody>
      </p:sp>
      <p:sp>
        <p:nvSpPr>
          <p:cNvPr id="3" name="Content Placeholder 2"/>
          <p:cNvSpPr>
            <a:spLocks noGrp="1"/>
          </p:cNvSpPr>
          <p:nvPr>
            <p:ph idx="1"/>
          </p:nvPr>
        </p:nvSpPr>
        <p:spPr>
          <a:xfrm>
            <a:off x="1066799" y="2103120"/>
            <a:ext cx="9586687" cy="901337"/>
          </a:xfrm>
        </p:spPr>
        <p:txBody>
          <a:bodyPr>
            <a:normAutofit fontScale="25000" lnSpcReduction="20000"/>
          </a:bodyPr>
          <a:lstStyle/>
          <a:p>
            <a:r>
              <a:rPr lang="en-IN" sz="11200" dirty="0"/>
              <a:t>A static structural analysis determines the displacements, stresses, strains, and forces in structures or components caused by loads that do not induce significant inertia and damping effects.</a:t>
            </a:r>
          </a:p>
          <a:p>
            <a:endParaRPr lang="en-IN" sz="11200" dirty="0"/>
          </a:p>
          <a:p>
            <a:pPr marL="0" indent="0">
              <a:buNone/>
            </a:pPr>
            <a:endParaRPr lang="en-IN" dirty="0"/>
          </a:p>
          <a:p>
            <a:r>
              <a:rPr lang="en-IN" dirty="0"/>
              <a: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799" y="4594734"/>
            <a:ext cx="10172518" cy="2093449"/>
          </a:xfrm>
          <a:prstGeom prst="rect">
            <a:avLst/>
          </a:prstGeom>
        </p:spPr>
      </p:pic>
      <p:sp>
        <p:nvSpPr>
          <p:cNvPr id="5" name="TextBox 4"/>
          <p:cNvSpPr txBox="1"/>
          <p:nvPr/>
        </p:nvSpPr>
        <p:spPr>
          <a:xfrm>
            <a:off x="1251856" y="3962399"/>
            <a:ext cx="9216572" cy="523220"/>
          </a:xfrm>
          <a:prstGeom prst="rect">
            <a:avLst/>
          </a:prstGeom>
          <a:noFill/>
        </p:spPr>
        <p:txBody>
          <a:bodyPr wrap="square" rtlCol="0">
            <a:spAutoFit/>
          </a:bodyPr>
          <a:lstStyle/>
          <a:p>
            <a:r>
              <a:rPr lang="en-IN" sz="2800" dirty="0">
                <a:solidFill>
                  <a:srgbClr val="FF0000"/>
                </a:solidFill>
              </a:rPr>
              <a:t>THERMAL CONDITION USED:</a:t>
            </a:r>
          </a:p>
        </p:txBody>
      </p:sp>
    </p:spTree>
    <p:extLst>
      <p:ext uri="{BB962C8B-B14F-4D97-AF65-F5344CB8AC3E}">
        <p14:creationId xmlns:p14="http://schemas.microsoft.com/office/powerpoint/2010/main" val="745380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a:xfrm>
            <a:off x="705087" y="0"/>
            <a:ext cx="10058400" cy="1371600"/>
          </a:xfrm>
        </p:spPr>
        <p:txBody>
          <a:bodyPr/>
          <a:lstStyle/>
          <a:p>
            <a:r>
              <a:rPr lang="en-IN" dirty="0">
                <a:solidFill>
                  <a:srgbClr val="FF0000"/>
                </a:solidFill>
              </a:rPr>
              <a:t>STATIC STRUCTURAL ANALYSIS</a:t>
            </a:r>
          </a:p>
        </p:txBody>
      </p:sp>
      <p:pic>
        <p:nvPicPr>
          <p:cNvPr id="6" name="vlc-record-2018-04-26-01h05m25s-A _ Static Structural - Mechanical [ANSYS Multiphysic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73310" y="1135924"/>
            <a:ext cx="10893586" cy="5725886"/>
          </a:xfrm>
          <a:prstGeom prst="rect">
            <a:avLst/>
          </a:prstGeom>
        </p:spPr>
      </p:pic>
    </p:spTree>
    <p:extLst>
      <p:ext uri="{BB962C8B-B14F-4D97-AF65-F5344CB8AC3E}">
        <p14:creationId xmlns:p14="http://schemas.microsoft.com/office/powerpoint/2010/main" val="35076740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FF0000"/>
                </a:solidFill>
              </a:rPr>
              <a:t>MODAL ANALYSIS</a:t>
            </a:r>
          </a:p>
        </p:txBody>
      </p:sp>
      <p:sp>
        <p:nvSpPr>
          <p:cNvPr id="3" name="Content Placeholder 2"/>
          <p:cNvSpPr>
            <a:spLocks noGrp="1"/>
          </p:cNvSpPr>
          <p:nvPr>
            <p:ph idx="1"/>
          </p:nvPr>
        </p:nvSpPr>
        <p:spPr/>
        <p:txBody>
          <a:bodyPr/>
          <a:lstStyle/>
          <a:p>
            <a:r>
              <a:rPr lang="en-IN" sz="2400" dirty="0"/>
              <a:t>The printed circuit board (PCB) plays a vital role in modern electrical equipment and its reliability will affect electrics greatly. In order to study the vibration characteristics of the PCB, to guarantee its reliability, the finite element model of the PCB is established in ANSYS for the theory of modal analysis.</a:t>
            </a:r>
          </a:p>
          <a:p>
            <a:r>
              <a:rPr lang="en-IN" sz="2400" dirty="0"/>
              <a:t>Printed circuit board (PCB) as the key part in electronic devices, if by dynamic load is bigger, or although is not big, but the frequency of the force and the structure of a certain natural frequency approaches, will produce strong resonance circuit module, which lead to high dynamic stress, strength of structure damage or not allowed deformation.</a:t>
            </a:r>
          </a:p>
          <a:p>
            <a:endParaRPr lang="en-IN" dirty="0"/>
          </a:p>
        </p:txBody>
      </p:sp>
    </p:spTree>
    <p:extLst>
      <p:ext uri="{BB962C8B-B14F-4D97-AF65-F5344CB8AC3E}">
        <p14:creationId xmlns:p14="http://schemas.microsoft.com/office/powerpoint/2010/main" val="4150782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114" y="116115"/>
            <a:ext cx="11713027" cy="6630308"/>
          </a:xfrm>
          <a:prstGeom prst="rect">
            <a:avLst/>
          </a:prstGeom>
        </p:spPr>
      </p:pic>
    </p:spTree>
    <p:extLst>
      <p:ext uri="{BB962C8B-B14F-4D97-AF65-F5344CB8AC3E}">
        <p14:creationId xmlns:p14="http://schemas.microsoft.com/office/powerpoint/2010/main" val="2636791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0523712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489983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736059"/>
      </a:dk2>
      <a:lt2>
        <a:srgbClr val="E7E0C7"/>
      </a:lt2>
      <a:accent1>
        <a:srgbClr val="92B0C8"/>
      </a:accent1>
      <a:accent2>
        <a:srgbClr val="E37C3D"/>
      </a:accent2>
      <a:accent3>
        <a:srgbClr val="A5AB81"/>
      </a:accent3>
      <a:accent4>
        <a:srgbClr val="E9B635"/>
      </a:accent4>
      <a:accent5>
        <a:srgbClr val="7BA79D"/>
      </a:accent5>
      <a:accent6>
        <a:srgbClr val="968C8C"/>
      </a:accent6>
      <a:hlink>
        <a:srgbClr val="F7A115"/>
      </a:hlink>
      <a:folHlink>
        <a:srgbClr val="969696"/>
      </a:folHlink>
    </a:clrScheme>
    <a:fontScheme name="Savon">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docProps/app.xml><?xml version="1.0" encoding="utf-8"?>
<Properties xmlns="http://schemas.openxmlformats.org/officeDocument/2006/extended-properties" xmlns:vt="http://schemas.openxmlformats.org/officeDocument/2006/docPropsVTypes">
  <Template>Savon</Template>
  <TotalTime>133</TotalTime>
  <Words>484</Words>
  <Application>Microsoft Macintosh PowerPoint</Application>
  <PresentationFormat>Widescreen</PresentationFormat>
  <Paragraphs>20</Paragraphs>
  <Slides>11</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Algerian</vt:lpstr>
      <vt:lpstr>Garamond</vt:lpstr>
      <vt:lpstr>Savon</vt:lpstr>
      <vt:lpstr>PRINTED CIRCUIT BOARD ANALYSIS</vt:lpstr>
      <vt:lpstr>WHAT IS PCB?</vt:lpstr>
      <vt:lpstr>3D MODEL USED IN OUR ANALYSIS</vt:lpstr>
      <vt:lpstr>STATIC STRUCTURAL ANALYSIS</vt:lpstr>
      <vt:lpstr>STATIC STRUCTURAL ANALYSIS</vt:lpstr>
      <vt:lpstr>MODAL ANALYSIS</vt:lpstr>
      <vt:lpstr>PowerPoint Presentation</vt:lpstr>
      <vt:lpstr>PowerPoint Presentation</vt:lpstr>
      <vt:lpstr>PowerPoint Presentation</vt:lpstr>
      <vt:lpstr>PowerPoint Presentation</vt:lpstr>
      <vt:lpstr>CONCLUSION OF OUR ANALYSIS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Mohammed Azharudeen</dc:creator>
  <cp:lastModifiedBy>Tejas Munees</cp:lastModifiedBy>
  <cp:revision>16</cp:revision>
  <dcterms:created xsi:type="dcterms:W3CDTF">2018-04-25T18:32:41Z</dcterms:created>
  <dcterms:modified xsi:type="dcterms:W3CDTF">2022-02-28T20:39:03Z</dcterms:modified>
</cp:coreProperties>
</file>

<file path=docProps/thumbnail.jpeg>
</file>